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14"/>
  </p:notesMasterIdLst>
  <p:sldIdLst>
    <p:sldId id="256" r:id="rId3"/>
    <p:sldId id="278" r:id="rId4"/>
    <p:sldId id="259" r:id="rId5"/>
    <p:sldId id="300" r:id="rId6"/>
    <p:sldId id="299" r:id="rId7"/>
    <p:sldId id="257" r:id="rId8"/>
    <p:sldId id="260" r:id="rId9"/>
    <p:sldId id="263" r:id="rId10"/>
    <p:sldId id="301" r:id="rId11"/>
    <p:sldId id="277" r:id="rId12"/>
    <p:sldId id="298" r:id="rId13"/>
  </p:sldIdLst>
  <p:sldSz cx="9144000" cy="5143500" type="screen16x9"/>
  <p:notesSz cx="6858000" cy="9144000"/>
  <p:embeddedFontLst>
    <p:embeddedFont>
      <p:font typeface="Asap SemiBold" panose="020B0604020202020204" charset="0"/>
      <p:regular r:id="rId15"/>
      <p:bold r:id="rId16"/>
      <p:italic r:id="rId17"/>
      <p:boldItalic r:id="rId18"/>
    </p:embeddedFont>
    <p:embeddedFont>
      <p:font typeface="Assistant" panose="020B0604020202020204" charset="-79"/>
      <p:regular r:id="rId19"/>
      <p:bold r:id="rId20"/>
    </p:embeddedFont>
    <p:embeddedFont>
      <p:font typeface="Proxima Nova Semibold" panose="020B0604020202020204" charset="0"/>
      <p:regular r:id="rId21"/>
      <p:bold r:id="rId22"/>
      <p:boldItalic r:id="rId23"/>
    </p:embeddedFont>
    <p:embeddedFont>
      <p:font typeface="Proxima Nova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4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FF819AA-4FCC-4223-9334-B8818289CE4C}">
  <a:tblStyle styleId="{6FF819AA-4FCC-4223-9334-B8818289CE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58941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3196d7d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3196d7d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899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8" name="Google Shape;8418;g8f7c78f004_0_15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9" name="Google Shape;8419;g8f7c78f004_0_15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595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53196d7df6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53196d7df6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058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3196d7df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3196d7df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318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3196d7df6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3196d7df6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459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53196d7df6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53196d7df6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943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3196d7df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3196d7df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702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3196d7df6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3196d7df6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54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3196d7df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3196d7df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941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53196d7df6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53196d7df6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5116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4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548703">
            <a:off x="7787331" y="2705442"/>
            <a:ext cx="845811" cy="850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22086" r="2247"/>
          <a:stretch/>
        </p:blipFill>
        <p:spPr>
          <a:xfrm rot="-3">
            <a:off x="0" y="568101"/>
            <a:ext cx="3035850" cy="4035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t="13156" r="19768"/>
          <a:stretch/>
        </p:blipFill>
        <p:spPr>
          <a:xfrm>
            <a:off x="6365600" y="0"/>
            <a:ext cx="2778399" cy="302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21777"/>
          <a:stretch/>
        </p:blipFill>
        <p:spPr>
          <a:xfrm rot="49">
            <a:off x="5989050" y="3808060"/>
            <a:ext cx="1697250" cy="13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84600" y="1771950"/>
            <a:ext cx="7174800" cy="15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984600" y="3371550"/>
            <a:ext cx="7174800" cy="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5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677250" y="900475"/>
            <a:ext cx="7789500" cy="36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3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l="22336" b="13442"/>
          <a:stretch/>
        </p:blipFill>
        <p:spPr>
          <a:xfrm rot="5399959">
            <a:off x="60189" y="-60181"/>
            <a:ext cx="994299" cy="1114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l="627" r="25599"/>
          <a:stretch/>
        </p:blipFill>
        <p:spPr>
          <a:xfrm rot="5399948">
            <a:off x="6063763" y="4439020"/>
            <a:ext cx="596151" cy="812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l="626" t="25334"/>
          <a:stretch/>
        </p:blipFill>
        <p:spPr>
          <a:xfrm rot="5399952">
            <a:off x="8199825" y="2313707"/>
            <a:ext cx="1075500" cy="81283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>
            <a:spLocks noGrp="1"/>
          </p:cNvSpPr>
          <p:nvPr>
            <p:ph type="ctrTitle"/>
          </p:nvPr>
        </p:nvSpPr>
        <p:spPr>
          <a:xfrm>
            <a:off x="713100" y="374575"/>
            <a:ext cx="77178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 rotWithShape="1">
          <a:blip r:embed="rId2">
            <a:alphaModFix/>
          </a:blip>
          <a:srcRect l="28361"/>
          <a:stretch/>
        </p:blipFill>
        <p:spPr>
          <a:xfrm rot="-5">
            <a:off x="0" y="1298658"/>
            <a:ext cx="1903650" cy="2672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05548">
            <a:off x="647531" y="587309"/>
            <a:ext cx="1166562" cy="1173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 rotWithShape="1">
          <a:blip r:embed="rId2">
            <a:alphaModFix/>
          </a:blip>
          <a:srcRect t="-13730" r="19768" b="13730"/>
          <a:stretch/>
        </p:blipFill>
        <p:spPr>
          <a:xfrm>
            <a:off x="7216575" y="2736400"/>
            <a:ext cx="1927425" cy="241622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872750" y="1962000"/>
            <a:ext cx="5398500" cy="12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57" name="Google Shape;5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548697">
            <a:off x="7719358" y="524026"/>
            <a:ext cx="1339784" cy="1347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5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l="626" t="507"/>
          <a:stretch/>
        </p:blipFill>
        <p:spPr>
          <a:xfrm rot="5399949">
            <a:off x="312777" y="3867941"/>
            <a:ext cx="601974" cy="606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 rotWithShape="1">
          <a:blip r:embed="rId2">
            <a:alphaModFix/>
          </a:blip>
          <a:srcRect l="22336" b="13442"/>
          <a:stretch/>
        </p:blipFill>
        <p:spPr>
          <a:xfrm rot="5399960">
            <a:off x="93187" y="-93179"/>
            <a:ext cx="1539474" cy="1725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 rotWithShape="1">
          <a:blip r:embed="rId2">
            <a:alphaModFix/>
          </a:blip>
          <a:srcRect l="626" t="25334"/>
          <a:stretch/>
        </p:blipFill>
        <p:spPr>
          <a:xfrm rot="5399952">
            <a:off x="8199825" y="2313707"/>
            <a:ext cx="1075500" cy="81283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623350" y="2174875"/>
            <a:ext cx="4250400" cy="4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623350" y="2656800"/>
            <a:ext cx="42504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64" name="Google Shape;64;p9"/>
          <p:cNvPicPr preferRelativeResize="0"/>
          <p:nvPr/>
        </p:nvPicPr>
        <p:blipFill rotWithShape="1">
          <a:blip r:embed="rId2">
            <a:alphaModFix/>
          </a:blip>
          <a:srcRect l="627" r="25599"/>
          <a:stretch/>
        </p:blipFill>
        <p:spPr>
          <a:xfrm rot="5399942">
            <a:off x="4812988" y="4297443"/>
            <a:ext cx="715950" cy="976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02">
  <p:cSld name="CUSTOM_18">
    <p:bg>
      <p:bgPr>
        <a:solidFill>
          <a:srgbClr val="B3B3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1753450" y="1441525"/>
            <a:ext cx="2203800" cy="48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7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1764425" y="1922575"/>
            <a:ext cx="22065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ctrTitle" idx="2"/>
          </p:nvPr>
        </p:nvSpPr>
        <p:spPr>
          <a:xfrm>
            <a:off x="5151275" y="1441525"/>
            <a:ext cx="2203800" cy="48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3"/>
          </p:nvPr>
        </p:nvSpPr>
        <p:spPr>
          <a:xfrm>
            <a:off x="5151250" y="1922450"/>
            <a:ext cx="22038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ctrTitle" idx="4"/>
          </p:nvPr>
        </p:nvSpPr>
        <p:spPr>
          <a:xfrm>
            <a:off x="1771953" y="2983950"/>
            <a:ext cx="2206500" cy="4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7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5"/>
          </p:nvPr>
        </p:nvSpPr>
        <p:spPr>
          <a:xfrm>
            <a:off x="1774138" y="3441900"/>
            <a:ext cx="22065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 idx="6"/>
          </p:nvPr>
        </p:nvSpPr>
        <p:spPr>
          <a:xfrm>
            <a:off x="5157077" y="2984050"/>
            <a:ext cx="2203800" cy="4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7"/>
          </p:nvPr>
        </p:nvSpPr>
        <p:spPr>
          <a:xfrm>
            <a:off x="5160713" y="3441900"/>
            <a:ext cx="22065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04" name="Google Shape;104;p14"/>
          <p:cNvPicPr preferRelativeResize="0"/>
          <p:nvPr/>
        </p:nvPicPr>
        <p:blipFill rotWithShape="1">
          <a:blip r:embed="rId2">
            <a:alphaModFix/>
          </a:blip>
          <a:srcRect l="28361"/>
          <a:stretch/>
        </p:blipFill>
        <p:spPr>
          <a:xfrm rot="-5">
            <a:off x="0" y="1298658"/>
            <a:ext cx="1903650" cy="2672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2">
            <a:alphaModFix/>
          </a:blip>
          <a:srcRect t="-13730" r="19768" b="13730"/>
          <a:stretch/>
        </p:blipFill>
        <p:spPr>
          <a:xfrm>
            <a:off x="7223900" y="2727275"/>
            <a:ext cx="1927425" cy="241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548697">
            <a:off x="7719358" y="524026"/>
            <a:ext cx="1339784" cy="1347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05548">
            <a:off x="647531" y="587309"/>
            <a:ext cx="1166562" cy="117337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 txBox="1">
            <a:spLocks noGrp="1"/>
          </p:cNvSpPr>
          <p:nvPr>
            <p:ph type="ctrTitle" idx="8"/>
          </p:nvPr>
        </p:nvSpPr>
        <p:spPr>
          <a:xfrm>
            <a:off x="713100" y="374575"/>
            <a:ext cx="77178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 01">
  <p:cSld name="CUSTOM_6_1_1">
    <p:bg>
      <p:bgPr>
        <a:solidFill>
          <a:srgbClr val="FFB0BA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6"/>
          <p:cNvPicPr preferRelativeResize="0"/>
          <p:nvPr/>
        </p:nvPicPr>
        <p:blipFill rotWithShape="1">
          <a:blip r:embed="rId2">
            <a:alphaModFix/>
          </a:blip>
          <a:srcRect l="626" t="507"/>
          <a:stretch/>
        </p:blipFill>
        <p:spPr>
          <a:xfrm rot="5399949">
            <a:off x="57452" y="4171166"/>
            <a:ext cx="601974" cy="606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 rotWithShape="1">
          <a:blip r:embed="rId2">
            <a:alphaModFix/>
          </a:blip>
          <a:srcRect l="22336" b="13442"/>
          <a:stretch/>
        </p:blipFill>
        <p:spPr>
          <a:xfrm rot="5399960">
            <a:off x="93187" y="-93179"/>
            <a:ext cx="1539474" cy="1725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 l="627" r="25599"/>
          <a:stretch/>
        </p:blipFill>
        <p:spPr>
          <a:xfrm rot="5399942">
            <a:off x="4812988" y="4297443"/>
            <a:ext cx="715950" cy="976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 rotWithShape="1">
          <a:blip r:embed="rId2">
            <a:alphaModFix/>
          </a:blip>
          <a:srcRect l="626" t="25334"/>
          <a:stretch/>
        </p:blipFill>
        <p:spPr>
          <a:xfrm rot="5399952">
            <a:off x="8199825" y="2313707"/>
            <a:ext cx="1075500" cy="81283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>
            <a:spLocks noGrp="1"/>
          </p:cNvSpPr>
          <p:nvPr>
            <p:ph type="ctrTitle"/>
          </p:nvPr>
        </p:nvSpPr>
        <p:spPr>
          <a:xfrm>
            <a:off x="713100" y="374575"/>
            <a:ext cx="77178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Slide">
  <p:cSld name="CUSTOM_27">
    <p:bg>
      <p:bgPr>
        <a:solidFill>
          <a:srgbClr val="3C48E6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1"/>
          <p:cNvPicPr preferRelativeResize="0"/>
          <p:nvPr/>
        </p:nvPicPr>
        <p:blipFill rotWithShape="1">
          <a:blip r:embed="rId2">
            <a:alphaModFix/>
          </a:blip>
          <a:srcRect l="24437" b="11582"/>
          <a:stretch/>
        </p:blipFill>
        <p:spPr>
          <a:xfrm>
            <a:off x="0" y="3145233"/>
            <a:ext cx="1698000" cy="199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321381">
            <a:off x="7342057" y="283822"/>
            <a:ext cx="1512312" cy="152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475909">
            <a:off x="638726" y="593139"/>
            <a:ext cx="830472" cy="83532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>
            <a:spLocks noGrp="1"/>
          </p:cNvSpPr>
          <p:nvPr>
            <p:ph type="ctrTitle"/>
          </p:nvPr>
        </p:nvSpPr>
        <p:spPr>
          <a:xfrm>
            <a:off x="2026350" y="700850"/>
            <a:ext cx="3992400" cy="51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subTitle" idx="1"/>
          </p:nvPr>
        </p:nvSpPr>
        <p:spPr>
          <a:xfrm>
            <a:off x="2026350" y="1319938"/>
            <a:ext cx="3375600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5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1"/>
          <p:cNvSpPr txBox="1"/>
          <p:nvPr/>
        </p:nvSpPr>
        <p:spPr>
          <a:xfrm>
            <a:off x="2005875" y="3468263"/>
            <a:ext cx="46737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including icons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and infographics &amp; images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. Please keep this slide for attribution.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B3B3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sap SemiBold"/>
              <a:buNone/>
              <a:defRPr sz="28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sap SemiBold"/>
              <a:buNone/>
              <a:defRPr sz="28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sap SemiBold"/>
              <a:buNone/>
              <a:defRPr sz="28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sap SemiBold"/>
              <a:buNone/>
              <a:defRPr sz="28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sap SemiBold"/>
              <a:buNone/>
              <a:defRPr sz="28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sap SemiBold"/>
              <a:buNone/>
              <a:defRPr sz="28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sap SemiBold"/>
              <a:buNone/>
              <a:defRPr sz="28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sap SemiBold"/>
              <a:buNone/>
              <a:defRPr sz="28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sap SemiBold"/>
              <a:buNone/>
              <a:defRPr sz="28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ssistant"/>
              <a:buChar char="●"/>
              <a:defRPr sz="18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ssistant"/>
              <a:buChar char="○"/>
              <a:defRPr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ssistant"/>
              <a:buChar char="■"/>
              <a:defRPr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ssistant"/>
              <a:buChar char="●"/>
              <a:defRPr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ssistant"/>
              <a:buChar char="○"/>
              <a:defRPr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ssistant"/>
              <a:buChar char="■"/>
              <a:defRPr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ssistant"/>
              <a:buChar char="●"/>
              <a:defRPr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ssistant"/>
              <a:buChar char="○"/>
              <a:defRPr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ssistant"/>
              <a:buChar char="■"/>
              <a:defRPr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8" r:id="rId5"/>
    <p:sldLayoutId id="2147483660" r:id="rId6"/>
    <p:sldLayoutId id="2147483662" r:id="rId7"/>
    <p:sldLayoutId id="214748366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>
            <a:spLocks noGrp="1"/>
          </p:cNvSpPr>
          <p:nvPr>
            <p:ph type="ctrTitle"/>
          </p:nvPr>
        </p:nvSpPr>
        <p:spPr>
          <a:xfrm>
            <a:off x="984600" y="1669210"/>
            <a:ext cx="7174800" cy="15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b="1" dirty="0" smtClean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BUBBLE SORT</a:t>
            </a:r>
            <a:endParaRPr sz="88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1"/>
          </p:nvPr>
        </p:nvSpPr>
        <p:spPr>
          <a:xfrm>
            <a:off x="0" y="4339621"/>
            <a:ext cx="8354608" cy="999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NOME: </a:t>
            </a:r>
            <a:r>
              <a:rPr lang="en" b="1" dirty="0" smtClean="0">
                <a:solidFill>
                  <a:schemeClr val="bg1"/>
                </a:solidFill>
              </a:rPr>
              <a:t>ANDREW SILVA DE OLIVEIRA</a:t>
            </a:r>
            <a:r>
              <a:rPr lang="en" dirty="0" smtClean="0"/>
              <a:t>          </a:t>
            </a:r>
            <a:r>
              <a:rPr lang="e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PRONTUÁRIO: </a:t>
            </a:r>
            <a:r>
              <a:rPr lang="en" b="1" dirty="0" smtClean="0">
                <a:solidFill>
                  <a:schemeClr val="bg1"/>
                </a:solidFill>
              </a:rPr>
              <a:t>CJ3014916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PROFº: </a:t>
            </a:r>
            <a:r>
              <a:rPr lang="en" b="1" dirty="0" smtClean="0">
                <a:solidFill>
                  <a:schemeClr val="bg1"/>
                </a:solidFill>
              </a:rPr>
              <a:t>MARQUES MOREIRA DE SOUSA    </a:t>
            </a:r>
            <a:r>
              <a:rPr lang="en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DISCIPLINA:</a:t>
            </a:r>
            <a:r>
              <a:rPr lang="en" b="1" dirty="0" smtClean="0">
                <a:solidFill>
                  <a:schemeClr val="bg1"/>
                </a:solidFill>
              </a:rPr>
              <a:t> EDDA3</a:t>
            </a:r>
            <a:endParaRPr b="1" dirty="0">
              <a:solidFill>
                <a:schemeClr val="bg1"/>
              </a:solidFill>
            </a:endParaRPr>
          </a:p>
        </p:txBody>
      </p:sp>
      <p:cxnSp>
        <p:nvCxnSpPr>
          <p:cNvPr id="186" name="Google Shape;186;p24"/>
          <p:cNvCxnSpPr/>
          <p:nvPr/>
        </p:nvCxnSpPr>
        <p:spPr>
          <a:xfrm rot="10800000">
            <a:off x="-92467" y="4339621"/>
            <a:ext cx="27714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24"/>
          <p:cNvCxnSpPr/>
          <p:nvPr/>
        </p:nvCxnSpPr>
        <p:spPr>
          <a:xfrm rot="10800000">
            <a:off x="6369100" y="1422813"/>
            <a:ext cx="27714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0BA"/>
        </a:solid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5"/>
          <p:cNvSpPr/>
          <p:nvPr/>
        </p:nvSpPr>
        <p:spPr>
          <a:xfrm>
            <a:off x="4093199" y="1506050"/>
            <a:ext cx="3469800" cy="2129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6" name="Google Shape;566;p45"/>
          <p:cNvGrpSpPr/>
          <p:nvPr/>
        </p:nvGrpSpPr>
        <p:grpSpPr>
          <a:xfrm>
            <a:off x="3644938" y="3636167"/>
            <a:ext cx="4367453" cy="333007"/>
            <a:chOff x="4147050" y="3527025"/>
            <a:chExt cx="4185389" cy="319125"/>
          </a:xfrm>
        </p:grpSpPr>
        <p:sp>
          <p:nvSpPr>
            <p:cNvPr id="567" name="Google Shape;567;p45"/>
            <p:cNvSpPr/>
            <p:nvPr/>
          </p:nvSpPr>
          <p:spPr>
            <a:xfrm>
              <a:off x="4148075" y="3527025"/>
              <a:ext cx="4184364" cy="159525"/>
            </a:xfrm>
            <a:custGeom>
              <a:avLst/>
              <a:gdLst/>
              <a:ahLst/>
              <a:cxnLst/>
              <a:rect l="l" t="t" r="r" b="b"/>
              <a:pathLst>
                <a:path w="163006" h="6381" extrusionOk="0">
                  <a:moveTo>
                    <a:pt x="16957" y="0"/>
                  </a:moveTo>
                  <a:lnTo>
                    <a:pt x="0" y="6381"/>
                  </a:lnTo>
                  <a:lnTo>
                    <a:pt x="163006" y="6381"/>
                  </a:lnTo>
                  <a:lnTo>
                    <a:pt x="146414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8" name="Google Shape;568;p45"/>
            <p:cNvSpPr/>
            <p:nvPr/>
          </p:nvSpPr>
          <p:spPr>
            <a:xfrm>
              <a:off x="4147050" y="3686550"/>
              <a:ext cx="4184400" cy="1596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9" name="Google Shape;569;p45"/>
          <p:cNvPicPr preferRelativeResize="0"/>
          <p:nvPr/>
        </p:nvPicPr>
        <p:blipFill rotWithShape="1">
          <a:blip r:embed="rId3">
            <a:alphaModFix/>
          </a:blip>
          <a:srcRect l="573" t="388" r="573"/>
          <a:stretch/>
        </p:blipFill>
        <p:spPr>
          <a:xfrm>
            <a:off x="4218079" y="1675874"/>
            <a:ext cx="3220120" cy="182411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5"/>
          <p:cNvSpPr/>
          <p:nvPr/>
        </p:nvSpPr>
        <p:spPr>
          <a:xfrm>
            <a:off x="4220444" y="1675866"/>
            <a:ext cx="3215700" cy="18240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5"/>
          <p:cNvSpPr txBox="1">
            <a:spLocks noGrp="1"/>
          </p:cNvSpPr>
          <p:nvPr>
            <p:ph type="subTitle" idx="4294967295"/>
          </p:nvPr>
        </p:nvSpPr>
        <p:spPr>
          <a:xfrm flipH="1">
            <a:off x="215757" y="2089353"/>
            <a:ext cx="3815002" cy="5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pt-BR" sz="2000" b="1" dirty="0" smtClean="0">
                <a:solidFill>
                  <a:schemeClr val="lt1"/>
                </a:solidFill>
              </a:rPr>
              <a:t>GITHUB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pt-BR" sz="2000" dirty="0" smtClean="0">
                <a:solidFill>
                  <a:schemeClr val="lt1"/>
                </a:solidFill>
              </a:rPr>
              <a:t>https</a:t>
            </a:r>
            <a:r>
              <a:rPr lang="pt-BR" sz="2000" dirty="0">
                <a:solidFill>
                  <a:schemeClr val="lt1"/>
                </a:solidFill>
              </a:rPr>
              <a:t>://github.com/AndrewBait</a:t>
            </a:r>
            <a:endParaRPr sz="2000" dirty="0">
              <a:solidFill>
                <a:schemeClr val="lt1"/>
              </a:solidFill>
            </a:endParaRPr>
          </a:p>
        </p:txBody>
      </p:sp>
      <p:cxnSp>
        <p:nvCxnSpPr>
          <p:cNvPr id="578" name="Google Shape;578;p45"/>
          <p:cNvCxnSpPr/>
          <p:nvPr/>
        </p:nvCxnSpPr>
        <p:spPr>
          <a:xfrm rot="10800000">
            <a:off x="6372600" y="763175"/>
            <a:ext cx="2771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45"/>
          <p:cNvCxnSpPr/>
          <p:nvPr/>
        </p:nvCxnSpPr>
        <p:spPr>
          <a:xfrm rot="10800000">
            <a:off x="0" y="4608575"/>
            <a:ext cx="2771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0"/>
          <a:stretch/>
        </p:blipFill>
        <p:spPr>
          <a:xfrm>
            <a:off x="4216595" y="1675449"/>
            <a:ext cx="3218066" cy="1823420"/>
          </a:xfrm>
          <a:prstGeom prst="rect">
            <a:avLst/>
          </a:prstGeom>
        </p:spPr>
      </p:pic>
      <p:grpSp>
        <p:nvGrpSpPr>
          <p:cNvPr id="585" name="Google Shape;585;p45"/>
          <p:cNvGrpSpPr/>
          <p:nvPr/>
        </p:nvGrpSpPr>
        <p:grpSpPr>
          <a:xfrm>
            <a:off x="4260509" y="2865090"/>
            <a:ext cx="746100" cy="1339500"/>
            <a:chOff x="4958557" y="5700331"/>
            <a:chExt cx="746100" cy="1339500"/>
          </a:xfrm>
        </p:grpSpPr>
        <p:sp>
          <p:nvSpPr>
            <p:cNvPr id="586" name="Google Shape;586;p45"/>
            <p:cNvSpPr/>
            <p:nvPr/>
          </p:nvSpPr>
          <p:spPr>
            <a:xfrm>
              <a:off x="4958557" y="5700331"/>
              <a:ext cx="746100" cy="13395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87" name="Google Shape;587;p45"/>
            <p:cNvPicPr preferRelativeResize="0"/>
            <p:nvPr/>
          </p:nvPicPr>
          <p:blipFill rotWithShape="1">
            <a:blip r:embed="rId5">
              <a:alphaModFix/>
            </a:blip>
            <a:srcRect l="-10" b="15732"/>
            <a:stretch/>
          </p:blipFill>
          <p:spPr>
            <a:xfrm>
              <a:off x="4996025" y="5866552"/>
              <a:ext cx="671164" cy="100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8" name="Google Shape;588;p45"/>
            <p:cNvSpPr/>
            <p:nvPr/>
          </p:nvSpPr>
          <p:spPr>
            <a:xfrm>
              <a:off x="4996017" y="5868126"/>
              <a:ext cx="671100" cy="10056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" t="12391" r="72135" b="6128"/>
          <a:stretch/>
        </p:blipFill>
        <p:spPr>
          <a:xfrm>
            <a:off x="4297970" y="3019136"/>
            <a:ext cx="671100" cy="1017600"/>
          </a:xfrm>
          <a:prstGeom prst="rect">
            <a:avLst/>
          </a:prstGeom>
        </p:spPr>
      </p:pic>
      <p:grpSp>
        <p:nvGrpSpPr>
          <p:cNvPr id="580" name="Google Shape;580;p45"/>
          <p:cNvGrpSpPr/>
          <p:nvPr/>
        </p:nvGrpSpPr>
        <p:grpSpPr>
          <a:xfrm>
            <a:off x="6358876" y="2463505"/>
            <a:ext cx="1243748" cy="1747445"/>
            <a:chOff x="6421150" y="2467550"/>
            <a:chExt cx="1191900" cy="1674600"/>
          </a:xfrm>
        </p:grpSpPr>
        <p:sp>
          <p:nvSpPr>
            <p:cNvPr id="581" name="Google Shape;581;p45"/>
            <p:cNvSpPr/>
            <p:nvPr/>
          </p:nvSpPr>
          <p:spPr>
            <a:xfrm>
              <a:off x="6421150" y="2467550"/>
              <a:ext cx="1191900" cy="16746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45"/>
            <p:cNvGrpSpPr/>
            <p:nvPr/>
          </p:nvGrpSpPr>
          <p:grpSpPr>
            <a:xfrm>
              <a:off x="6522521" y="2649961"/>
              <a:ext cx="989213" cy="1309700"/>
              <a:chOff x="4717613" y="4232800"/>
              <a:chExt cx="1112100" cy="1472400"/>
            </a:xfrm>
          </p:grpSpPr>
          <p:pic>
            <p:nvPicPr>
              <p:cNvPr id="583" name="Google Shape;583;p45"/>
              <p:cNvPicPr preferRelativeResize="0"/>
              <p:nvPr/>
            </p:nvPicPr>
            <p:blipFill rotWithShape="1">
              <a:blip r:embed="rId6">
                <a:alphaModFix/>
              </a:blip>
              <a:srcRect t="108" b="1096"/>
              <a:stretch/>
            </p:blipFill>
            <p:spPr>
              <a:xfrm>
                <a:off x="4719195" y="4238294"/>
                <a:ext cx="1108920" cy="146140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4" name="Google Shape;584;p45"/>
              <p:cNvSpPr/>
              <p:nvPr/>
            </p:nvSpPr>
            <p:spPr>
              <a:xfrm>
                <a:off x="4717613" y="4232800"/>
                <a:ext cx="1112100" cy="1472400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6" r="36404" b="6096"/>
          <a:stretch/>
        </p:blipFill>
        <p:spPr>
          <a:xfrm>
            <a:off x="6463624" y="2653851"/>
            <a:ext cx="1031793" cy="1361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2;p28"/>
          <p:cNvSpPr txBox="1">
            <a:spLocks/>
          </p:cNvSpPr>
          <p:nvPr/>
        </p:nvSpPr>
        <p:spPr>
          <a:xfrm>
            <a:off x="0" y="2069811"/>
            <a:ext cx="91440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dirty="0" smtClean="0">
                <a:solidFill>
                  <a:schemeClr val="bg1"/>
                </a:solidFill>
              </a:rPr>
              <a:t>OBRIGADO</a:t>
            </a:r>
            <a:endParaRPr lang="pt-BR" sz="8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8E6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6"/>
          <p:cNvSpPr txBox="1">
            <a:spLocks noGrp="1"/>
          </p:cNvSpPr>
          <p:nvPr>
            <p:ph type="ctrTitle"/>
          </p:nvPr>
        </p:nvSpPr>
        <p:spPr>
          <a:xfrm>
            <a:off x="0" y="2225103"/>
            <a:ext cx="91440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ALGORITIMO DE ORDENAÇÃO</a:t>
            </a:r>
            <a:endParaRPr dirty="0"/>
          </a:p>
        </p:txBody>
      </p:sp>
      <p:sp>
        <p:nvSpPr>
          <p:cNvPr id="6" name="Retângulo 5"/>
          <p:cNvSpPr/>
          <p:nvPr/>
        </p:nvSpPr>
        <p:spPr>
          <a:xfrm>
            <a:off x="1993187" y="3092521"/>
            <a:ext cx="4572000" cy="1397286"/>
          </a:xfrm>
          <a:prstGeom prst="rect">
            <a:avLst/>
          </a:prstGeom>
          <a:solidFill>
            <a:srgbClr val="3C48E6"/>
          </a:solidFill>
          <a:ln>
            <a:solidFill>
              <a:srgbClr val="3C4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0BA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>
            <a:spLocks noGrp="1"/>
          </p:cNvSpPr>
          <p:nvPr>
            <p:ph type="title"/>
          </p:nvPr>
        </p:nvSpPr>
        <p:spPr>
          <a:xfrm>
            <a:off x="1239605" y="869712"/>
            <a:ext cx="4250400" cy="4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SURGIMENTO BUBBLE SORT</a:t>
            </a:r>
            <a:endParaRPr dirty="0"/>
          </a:p>
        </p:txBody>
      </p:sp>
      <p:sp>
        <p:nvSpPr>
          <p:cNvPr id="225" name="Google Shape;225;p27"/>
          <p:cNvSpPr txBox="1">
            <a:spLocks noGrp="1"/>
          </p:cNvSpPr>
          <p:nvPr>
            <p:ph type="subTitle" idx="1"/>
          </p:nvPr>
        </p:nvSpPr>
        <p:spPr>
          <a:xfrm>
            <a:off x="5500261" y="4370069"/>
            <a:ext cx="42504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     26-12- 1937        11-04-2020</a:t>
            </a:r>
          </a:p>
          <a:p>
            <a:pPr marL="457200" lvl="1" indent="0" algn="l"/>
            <a:endParaRPr lang="pt-BR" dirty="0"/>
          </a:p>
          <a:p>
            <a:pPr marL="457200" lvl="1" indent="0" algn="l"/>
            <a:endParaRPr lang="pt-BR" dirty="0" smtClean="0"/>
          </a:p>
          <a:p>
            <a:pPr marL="457200" lvl="1" indent="0" algn="l"/>
            <a:endParaRPr dirty="0"/>
          </a:p>
        </p:txBody>
      </p:sp>
      <p:cxnSp>
        <p:nvCxnSpPr>
          <p:cNvPr id="226" name="Google Shape;226;p27"/>
          <p:cNvCxnSpPr/>
          <p:nvPr/>
        </p:nvCxnSpPr>
        <p:spPr>
          <a:xfrm rot="10800000">
            <a:off x="6372600" y="769738"/>
            <a:ext cx="2771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27"/>
          <p:cNvCxnSpPr/>
          <p:nvPr/>
        </p:nvCxnSpPr>
        <p:spPr>
          <a:xfrm rot="10800000">
            <a:off x="0" y="4608575"/>
            <a:ext cx="2771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61" y="869710"/>
            <a:ext cx="2807872" cy="3574175"/>
          </a:xfrm>
          <a:prstGeom prst="rect">
            <a:avLst/>
          </a:prstGeom>
        </p:spPr>
      </p:pic>
      <p:sp>
        <p:nvSpPr>
          <p:cNvPr id="4" name="Estrela de 5 pontas 3"/>
          <p:cNvSpPr/>
          <p:nvPr/>
        </p:nvSpPr>
        <p:spPr>
          <a:xfrm>
            <a:off x="5561905" y="4495559"/>
            <a:ext cx="246581" cy="22603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Mais 4"/>
          <p:cNvSpPr/>
          <p:nvPr/>
        </p:nvSpPr>
        <p:spPr>
          <a:xfrm>
            <a:off x="6916344" y="4412200"/>
            <a:ext cx="339047" cy="46654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Google Shape;225;p27"/>
          <p:cNvSpPr txBox="1">
            <a:spLocks/>
          </p:cNvSpPr>
          <p:nvPr/>
        </p:nvSpPr>
        <p:spPr>
          <a:xfrm>
            <a:off x="512635" y="1977290"/>
            <a:ext cx="4747733" cy="27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ssistant"/>
              <a:buNone/>
              <a:defRPr sz="18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ssistant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ssistant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ssistant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ssistant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ssistant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ssistant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ssistant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ssistant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-US" dirty="0" smtClean="0"/>
              <a:t>John Horton Conway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 err="1" smtClean="0"/>
              <a:t>Artigo</a:t>
            </a:r>
            <a:r>
              <a:rPr lang="en-US" dirty="0"/>
              <a:t> Probability of the Game of Life- 1964</a:t>
            </a:r>
          </a:p>
          <a:p>
            <a:pPr marL="0" indent="0"/>
            <a:r>
              <a:rPr lang="en-US" dirty="0" err="1" smtClean="0"/>
              <a:t>pela</a:t>
            </a:r>
            <a:r>
              <a:rPr lang="en-US" dirty="0" smtClean="0"/>
              <a:t> </a:t>
            </a:r>
            <a:r>
              <a:rPr lang="en-US" dirty="0" err="1" smtClean="0"/>
              <a:t>revista</a:t>
            </a:r>
            <a:r>
              <a:rPr lang="en-US" dirty="0" smtClean="0"/>
              <a:t> Mathematical Gazette</a:t>
            </a:r>
          </a:p>
          <a:p>
            <a:pPr marL="457200" lvl="1" indent="0" algn="l"/>
            <a:endParaRPr lang="en-US" dirty="0" smtClean="0"/>
          </a:p>
          <a:p>
            <a:pPr marL="457200" lvl="1" indent="0" algn="l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ctrTitle"/>
          </p:nvPr>
        </p:nvSpPr>
        <p:spPr>
          <a:xfrm>
            <a:off x="0" y="374575"/>
            <a:ext cx="9144000" cy="10124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LIVROS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98" name="Google Shape;298;p30"/>
          <p:cNvSpPr txBox="1">
            <a:spLocks noGrp="1"/>
          </p:cNvSpPr>
          <p:nvPr>
            <p:ph type="subTitle" idx="4294967295"/>
          </p:nvPr>
        </p:nvSpPr>
        <p:spPr>
          <a:xfrm flipH="1">
            <a:off x="1404103" y="1682575"/>
            <a:ext cx="6537984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pt-BR" sz="1600" dirty="0">
                <a:solidFill>
                  <a:schemeClr val="lt1"/>
                </a:solidFill>
              </a:rPr>
              <a:t>"</a:t>
            </a:r>
            <a:r>
              <a:rPr lang="pt-BR" sz="1600" dirty="0" err="1">
                <a:solidFill>
                  <a:schemeClr val="lt1"/>
                </a:solidFill>
              </a:rPr>
              <a:t>Introduction</a:t>
            </a:r>
            <a:r>
              <a:rPr lang="pt-BR" sz="1600" dirty="0">
                <a:solidFill>
                  <a:schemeClr val="lt1"/>
                </a:solidFill>
              </a:rPr>
              <a:t> </a:t>
            </a:r>
            <a:r>
              <a:rPr lang="pt-BR" sz="1600" dirty="0" err="1">
                <a:solidFill>
                  <a:schemeClr val="lt1"/>
                </a:solidFill>
              </a:rPr>
              <a:t>to</a:t>
            </a:r>
            <a:r>
              <a:rPr lang="pt-BR" sz="1600" dirty="0">
                <a:solidFill>
                  <a:schemeClr val="lt1"/>
                </a:solidFill>
              </a:rPr>
              <a:t> </a:t>
            </a:r>
            <a:r>
              <a:rPr lang="pt-BR" sz="1600" dirty="0" err="1">
                <a:solidFill>
                  <a:schemeClr val="lt1"/>
                </a:solidFill>
              </a:rPr>
              <a:t>Algorithms</a:t>
            </a:r>
            <a:r>
              <a:rPr lang="pt-BR" sz="1600" dirty="0">
                <a:solidFill>
                  <a:schemeClr val="lt1"/>
                </a:solidFill>
              </a:rPr>
              <a:t>" por Thomas H. </a:t>
            </a:r>
            <a:r>
              <a:rPr lang="pt-BR" sz="1600" dirty="0" err="1">
                <a:solidFill>
                  <a:schemeClr val="lt1"/>
                </a:solidFill>
              </a:rPr>
              <a:t>Cormen</a:t>
            </a:r>
            <a:r>
              <a:rPr lang="pt-BR" sz="1600" dirty="0">
                <a:solidFill>
                  <a:schemeClr val="lt1"/>
                </a:solidFill>
              </a:rPr>
              <a:t>, Charles E. </a:t>
            </a:r>
            <a:r>
              <a:rPr lang="pt-BR" sz="1600" dirty="0" err="1">
                <a:solidFill>
                  <a:schemeClr val="lt1"/>
                </a:solidFill>
              </a:rPr>
              <a:t>Leiserson</a:t>
            </a:r>
            <a:r>
              <a:rPr lang="pt-BR" sz="1600" dirty="0">
                <a:solidFill>
                  <a:schemeClr val="lt1"/>
                </a:solidFill>
              </a:rPr>
              <a:t>, Ronald L. </a:t>
            </a:r>
            <a:r>
              <a:rPr lang="pt-BR" sz="1600" dirty="0" err="1">
                <a:solidFill>
                  <a:schemeClr val="lt1"/>
                </a:solidFill>
              </a:rPr>
              <a:t>Rivest</a:t>
            </a:r>
            <a:r>
              <a:rPr lang="pt-BR" sz="1600" dirty="0">
                <a:solidFill>
                  <a:schemeClr val="lt1"/>
                </a:solidFill>
              </a:rPr>
              <a:t> e Clifford Stein </a:t>
            </a:r>
          </a:p>
          <a:p>
            <a:pPr marL="0" lvl="0" indent="0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pt-BR" sz="1600" dirty="0">
                <a:solidFill>
                  <a:schemeClr val="lt1"/>
                </a:solidFill>
              </a:rPr>
              <a:t>"Algoritmos" de Robert </a:t>
            </a:r>
            <a:r>
              <a:rPr lang="pt-BR" sz="1600" dirty="0" err="1">
                <a:solidFill>
                  <a:schemeClr val="lt1"/>
                </a:solidFill>
              </a:rPr>
              <a:t>Sedgewick</a:t>
            </a:r>
            <a:r>
              <a:rPr lang="pt-BR" sz="1600" dirty="0">
                <a:solidFill>
                  <a:schemeClr val="lt1"/>
                </a:solidFill>
              </a:rPr>
              <a:t> e Kevin Wayne </a:t>
            </a:r>
          </a:p>
          <a:p>
            <a:pPr marL="0" lvl="0" indent="0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pt-BR" sz="1600" dirty="0">
                <a:solidFill>
                  <a:schemeClr val="lt1"/>
                </a:solidFill>
              </a:rPr>
              <a:t>"Estruturas de Dados e Análise de Algoritmos em C++" por Mark Allen Weiss </a:t>
            </a:r>
          </a:p>
          <a:p>
            <a:pPr marL="0" lvl="0" indent="0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pt-BR" sz="1600" dirty="0">
                <a:solidFill>
                  <a:schemeClr val="lt1"/>
                </a:solidFill>
              </a:rPr>
              <a:t>"A Arte da Programação de Computadores" por Donald E. </a:t>
            </a:r>
            <a:r>
              <a:rPr lang="pt-BR" sz="1600" dirty="0" err="1">
                <a:solidFill>
                  <a:schemeClr val="lt1"/>
                </a:solidFill>
              </a:rPr>
              <a:t>Knuth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307" name="Google Shape;307;p30"/>
          <p:cNvGrpSpPr/>
          <p:nvPr/>
        </p:nvGrpSpPr>
        <p:grpSpPr>
          <a:xfrm flipH="1">
            <a:off x="921738" y="1595567"/>
            <a:ext cx="353340" cy="353340"/>
            <a:chOff x="1190625" y="238125"/>
            <a:chExt cx="5219200" cy="5219200"/>
          </a:xfrm>
        </p:grpSpPr>
        <p:sp>
          <p:nvSpPr>
            <p:cNvPr id="308" name="Google Shape;308;p30"/>
            <p:cNvSpPr/>
            <p:nvPr/>
          </p:nvSpPr>
          <p:spPr>
            <a:xfrm>
              <a:off x="1653000" y="850550"/>
              <a:ext cx="3377000" cy="3076900"/>
            </a:xfrm>
            <a:custGeom>
              <a:avLst/>
              <a:gdLst/>
              <a:ahLst/>
              <a:cxnLst/>
              <a:rect l="l" t="t" r="r" b="b"/>
              <a:pathLst>
                <a:path w="135080" h="123076" extrusionOk="0">
                  <a:moveTo>
                    <a:pt x="67556" y="12233"/>
                  </a:moveTo>
                  <a:cubicBezTo>
                    <a:pt x="80180" y="12233"/>
                    <a:pt x="92804" y="17028"/>
                    <a:pt x="102427" y="26651"/>
                  </a:cubicBezTo>
                  <a:cubicBezTo>
                    <a:pt x="121673" y="45897"/>
                    <a:pt x="121673" y="77179"/>
                    <a:pt x="102427" y="96425"/>
                  </a:cubicBezTo>
                  <a:cubicBezTo>
                    <a:pt x="92804" y="106048"/>
                    <a:pt x="80172" y="110859"/>
                    <a:pt x="67540" y="110859"/>
                  </a:cubicBezTo>
                  <a:cubicBezTo>
                    <a:pt x="54908" y="110859"/>
                    <a:pt x="42276" y="106048"/>
                    <a:pt x="32653" y="96425"/>
                  </a:cubicBezTo>
                  <a:cubicBezTo>
                    <a:pt x="13407" y="77179"/>
                    <a:pt x="13407" y="45897"/>
                    <a:pt x="32653" y="26651"/>
                  </a:cubicBezTo>
                  <a:cubicBezTo>
                    <a:pt x="42276" y="17028"/>
                    <a:pt x="54900" y="12233"/>
                    <a:pt x="67556" y="12233"/>
                  </a:cubicBezTo>
                  <a:close/>
                  <a:moveTo>
                    <a:pt x="67540" y="1"/>
                  </a:moveTo>
                  <a:cubicBezTo>
                    <a:pt x="51776" y="1"/>
                    <a:pt x="36013" y="6003"/>
                    <a:pt x="24009" y="18007"/>
                  </a:cubicBezTo>
                  <a:cubicBezTo>
                    <a:pt x="0" y="42015"/>
                    <a:pt x="0" y="81061"/>
                    <a:pt x="24009" y="105069"/>
                  </a:cubicBezTo>
                  <a:cubicBezTo>
                    <a:pt x="36013" y="117073"/>
                    <a:pt x="51768" y="123075"/>
                    <a:pt x="67556" y="123075"/>
                  </a:cubicBezTo>
                  <a:cubicBezTo>
                    <a:pt x="83312" y="123075"/>
                    <a:pt x="99067" y="117073"/>
                    <a:pt x="111071" y="105069"/>
                  </a:cubicBezTo>
                  <a:cubicBezTo>
                    <a:pt x="135079" y="81061"/>
                    <a:pt x="135079" y="42015"/>
                    <a:pt x="111071" y="18007"/>
                  </a:cubicBezTo>
                  <a:cubicBezTo>
                    <a:pt x="99067" y="6003"/>
                    <a:pt x="83303" y="1"/>
                    <a:pt x="67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3341075" y="2821600"/>
              <a:ext cx="432250" cy="433050"/>
            </a:xfrm>
            <a:custGeom>
              <a:avLst/>
              <a:gdLst/>
              <a:ahLst/>
              <a:cxnLst/>
              <a:rect l="l" t="t" r="r" b="b"/>
              <a:pathLst>
                <a:path w="17290" h="17322" extrusionOk="0">
                  <a:moveTo>
                    <a:pt x="8645" y="1"/>
                  </a:moveTo>
                  <a:lnTo>
                    <a:pt x="1" y="8678"/>
                  </a:lnTo>
                  <a:lnTo>
                    <a:pt x="8645" y="17322"/>
                  </a:lnTo>
                  <a:lnTo>
                    <a:pt x="17289" y="8678"/>
                  </a:lnTo>
                  <a:lnTo>
                    <a:pt x="86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2691950" y="2605500"/>
              <a:ext cx="432225" cy="432225"/>
            </a:xfrm>
            <a:custGeom>
              <a:avLst/>
              <a:gdLst/>
              <a:ahLst/>
              <a:cxnLst/>
              <a:rect l="l" t="t" r="r" b="b"/>
              <a:pathLst>
                <a:path w="17289" h="17289" extrusionOk="0">
                  <a:moveTo>
                    <a:pt x="8644" y="0"/>
                  </a:moveTo>
                  <a:lnTo>
                    <a:pt x="0" y="8645"/>
                  </a:lnTo>
                  <a:lnTo>
                    <a:pt x="8644" y="17289"/>
                  </a:lnTo>
                  <a:lnTo>
                    <a:pt x="17289" y="8645"/>
                  </a:lnTo>
                  <a:lnTo>
                    <a:pt x="86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2908050" y="1523325"/>
              <a:ext cx="433050" cy="433075"/>
            </a:xfrm>
            <a:custGeom>
              <a:avLst/>
              <a:gdLst/>
              <a:ahLst/>
              <a:cxnLst/>
              <a:rect l="l" t="t" r="r" b="b"/>
              <a:pathLst>
                <a:path w="17322" h="17323" extrusionOk="0">
                  <a:moveTo>
                    <a:pt x="8677" y="1"/>
                  </a:moveTo>
                  <a:lnTo>
                    <a:pt x="0" y="8678"/>
                  </a:lnTo>
                  <a:lnTo>
                    <a:pt x="8677" y="17322"/>
                  </a:lnTo>
                  <a:lnTo>
                    <a:pt x="17322" y="8645"/>
                  </a:lnTo>
                  <a:lnTo>
                    <a:pt x="86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3616725" y="2120275"/>
              <a:ext cx="612450" cy="305850"/>
            </a:xfrm>
            <a:custGeom>
              <a:avLst/>
              <a:gdLst/>
              <a:ahLst/>
              <a:cxnLst/>
              <a:rect l="l" t="t" r="r" b="b"/>
              <a:pathLst>
                <a:path w="24498" h="12234" extrusionOk="0">
                  <a:moveTo>
                    <a:pt x="0" y="1"/>
                  </a:moveTo>
                  <a:lnTo>
                    <a:pt x="0" y="12233"/>
                  </a:lnTo>
                  <a:lnTo>
                    <a:pt x="24498" y="12233"/>
                  </a:lnTo>
                  <a:lnTo>
                    <a:pt x="244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86019" y="12232"/>
                  </a:moveTo>
                  <a:cubicBezTo>
                    <a:pt x="105754" y="12232"/>
                    <a:pt x="124282" y="19898"/>
                    <a:pt x="138210" y="33859"/>
                  </a:cubicBezTo>
                  <a:cubicBezTo>
                    <a:pt x="166981" y="62630"/>
                    <a:pt x="166981" y="109440"/>
                    <a:pt x="138210" y="138210"/>
                  </a:cubicBezTo>
                  <a:cubicBezTo>
                    <a:pt x="124282" y="152172"/>
                    <a:pt x="105754" y="159837"/>
                    <a:pt x="86019" y="159837"/>
                  </a:cubicBezTo>
                  <a:cubicBezTo>
                    <a:pt x="66316" y="159837"/>
                    <a:pt x="47788" y="152172"/>
                    <a:pt x="33859" y="138210"/>
                  </a:cubicBezTo>
                  <a:cubicBezTo>
                    <a:pt x="5089" y="109440"/>
                    <a:pt x="5089" y="62630"/>
                    <a:pt x="33859" y="33859"/>
                  </a:cubicBezTo>
                  <a:cubicBezTo>
                    <a:pt x="47788" y="19898"/>
                    <a:pt x="66316" y="12232"/>
                    <a:pt x="86019" y="12232"/>
                  </a:cubicBezTo>
                  <a:close/>
                  <a:moveTo>
                    <a:pt x="152367" y="140820"/>
                  </a:moveTo>
                  <a:lnTo>
                    <a:pt x="194153" y="182606"/>
                  </a:lnTo>
                  <a:cubicBezTo>
                    <a:pt x="195687" y="184139"/>
                    <a:pt x="196535" y="186194"/>
                    <a:pt x="196535" y="188380"/>
                  </a:cubicBezTo>
                  <a:cubicBezTo>
                    <a:pt x="196535" y="190565"/>
                    <a:pt x="195687" y="192588"/>
                    <a:pt x="194153" y="194153"/>
                  </a:cubicBezTo>
                  <a:cubicBezTo>
                    <a:pt x="192588" y="195687"/>
                    <a:pt x="190565" y="196535"/>
                    <a:pt x="188380" y="196535"/>
                  </a:cubicBezTo>
                  <a:cubicBezTo>
                    <a:pt x="186194" y="196535"/>
                    <a:pt x="184139" y="195687"/>
                    <a:pt x="182606" y="194153"/>
                  </a:cubicBezTo>
                  <a:lnTo>
                    <a:pt x="140820" y="152367"/>
                  </a:lnTo>
                  <a:cubicBezTo>
                    <a:pt x="142908" y="150639"/>
                    <a:pt x="144930" y="148812"/>
                    <a:pt x="146855" y="146855"/>
                  </a:cubicBezTo>
                  <a:cubicBezTo>
                    <a:pt x="148812" y="144930"/>
                    <a:pt x="150639" y="142908"/>
                    <a:pt x="152367" y="140820"/>
                  </a:cubicBezTo>
                  <a:close/>
                  <a:moveTo>
                    <a:pt x="86051" y="0"/>
                  </a:moveTo>
                  <a:cubicBezTo>
                    <a:pt x="63054" y="0"/>
                    <a:pt x="41460" y="8938"/>
                    <a:pt x="25215" y="25215"/>
                  </a:cubicBezTo>
                  <a:cubicBezTo>
                    <a:pt x="8938" y="41460"/>
                    <a:pt x="0" y="63054"/>
                    <a:pt x="0" y="86051"/>
                  </a:cubicBezTo>
                  <a:cubicBezTo>
                    <a:pt x="0" y="109016"/>
                    <a:pt x="8938" y="130610"/>
                    <a:pt x="25215" y="146855"/>
                  </a:cubicBezTo>
                  <a:cubicBezTo>
                    <a:pt x="41460" y="163132"/>
                    <a:pt x="63054" y="172070"/>
                    <a:pt x="86051" y="172070"/>
                  </a:cubicBezTo>
                  <a:cubicBezTo>
                    <a:pt x="102068" y="172070"/>
                    <a:pt x="117399" y="167731"/>
                    <a:pt x="130740" y="159576"/>
                  </a:cubicBezTo>
                  <a:lnTo>
                    <a:pt x="173929" y="202798"/>
                  </a:lnTo>
                  <a:cubicBezTo>
                    <a:pt x="177811" y="206647"/>
                    <a:pt x="182932" y="208767"/>
                    <a:pt x="188380" y="208767"/>
                  </a:cubicBezTo>
                  <a:cubicBezTo>
                    <a:pt x="193827" y="208767"/>
                    <a:pt x="198949" y="206647"/>
                    <a:pt x="202798" y="202798"/>
                  </a:cubicBezTo>
                  <a:cubicBezTo>
                    <a:pt x="206647" y="198949"/>
                    <a:pt x="208767" y="193827"/>
                    <a:pt x="208767" y="188380"/>
                  </a:cubicBezTo>
                  <a:cubicBezTo>
                    <a:pt x="208767" y="182932"/>
                    <a:pt x="206647" y="177811"/>
                    <a:pt x="202798" y="173929"/>
                  </a:cubicBezTo>
                  <a:lnTo>
                    <a:pt x="159576" y="130740"/>
                  </a:lnTo>
                  <a:cubicBezTo>
                    <a:pt x="167731" y="117399"/>
                    <a:pt x="172070" y="102068"/>
                    <a:pt x="172070" y="86051"/>
                  </a:cubicBezTo>
                  <a:cubicBezTo>
                    <a:pt x="172070" y="63054"/>
                    <a:pt x="163132" y="41460"/>
                    <a:pt x="146855" y="25215"/>
                  </a:cubicBezTo>
                  <a:cubicBezTo>
                    <a:pt x="130610" y="8938"/>
                    <a:pt x="109016" y="0"/>
                    <a:pt x="86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3368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8E6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6"/>
          <p:cNvSpPr txBox="1">
            <a:spLocks noGrp="1"/>
          </p:cNvSpPr>
          <p:nvPr>
            <p:ph type="ctrTitle"/>
          </p:nvPr>
        </p:nvSpPr>
        <p:spPr>
          <a:xfrm>
            <a:off x="1553739" y="838090"/>
            <a:ext cx="5196383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SOBRE BUBBLE SORT</a:t>
            </a:r>
            <a:endParaRPr dirty="0"/>
          </a:p>
        </p:txBody>
      </p:sp>
      <p:sp>
        <p:nvSpPr>
          <p:cNvPr id="6" name="Retângulo 5"/>
          <p:cNvSpPr/>
          <p:nvPr/>
        </p:nvSpPr>
        <p:spPr>
          <a:xfrm>
            <a:off x="1993187" y="3092521"/>
            <a:ext cx="4572000" cy="1397286"/>
          </a:xfrm>
          <a:prstGeom prst="rect">
            <a:avLst/>
          </a:prstGeom>
          <a:solidFill>
            <a:srgbClr val="3C48E6"/>
          </a:solidFill>
          <a:ln>
            <a:solidFill>
              <a:srgbClr val="3C4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Google Shape;201;p26"/>
          <p:cNvSpPr txBox="1">
            <a:spLocks noGrp="1"/>
          </p:cNvSpPr>
          <p:nvPr>
            <p:ph type="subTitle" idx="1"/>
          </p:nvPr>
        </p:nvSpPr>
        <p:spPr>
          <a:xfrm>
            <a:off x="1060577" y="2076556"/>
            <a:ext cx="4734047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3200" dirty="0" smtClean="0"/>
              <a:t>O QUE É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sz="3200" dirty="0" smtClean="0"/>
              <a:t>PORQUE ESSE NOME?</a:t>
            </a:r>
            <a:endParaRPr sz="3200" dirty="0"/>
          </a:p>
        </p:txBody>
      </p:sp>
      <p:pic>
        <p:nvPicPr>
          <p:cNvPr id="3" name="animation.gif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19657" y="2485454"/>
            <a:ext cx="26479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9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>
            <a:spLocks noGrp="1"/>
          </p:cNvSpPr>
          <p:nvPr>
            <p:ph type="ctrTitle"/>
          </p:nvPr>
        </p:nvSpPr>
        <p:spPr>
          <a:xfrm>
            <a:off x="713100" y="374575"/>
            <a:ext cx="77178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COMPLEXIDADE</a:t>
            </a:r>
            <a:endParaRPr dirty="0"/>
          </a:p>
        </p:txBody>
      </p:sp>
      <p:cxnSp>
        <p:nvCxnSpPr>
          <p:cNvPr id="194" name="Google Shape;194;p25"/>
          <p:cNvCxnSpPr/>
          <p:nvPr/>
        </p:nvCxnSpPr>
        <p:spPr>
          <a:xfrm rot="10800000">
            <a:off x="-25" y="759625"/>
            <a:ext cx="2225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5"/>
          <p:cNvCxnSpPr/>
          <p:nvPr/>
        </p:nvCxnSpPr>
        <p:spPr>
          <a:xfrm rot="10800000">
            <a:off x="6372600" y="4608575"/>
            <a:ext cx="2771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49" y="1144676"/>
            <a:ext cx="6419651" cy="3270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>
            <a:spLocks noGrp="1"/>
          </p:cNvSpPr>
          <p:nvPr>
            <p:ph type="ctrTitle" idx="8"/>
          </p:nvPr>
        </p:nvSpPr>
        <p:spPr>
          <a:xfrm>
            <a:off x="713100" y="374575"/>
            <a:ext cx="77178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>
                <a:solidFill>
                  <a:schemeClr val="dk1"/>
                </a:solidFill>
              </a:rPr>
              <a:t>EXEMPLO</a:t>
            </a:r>
            <a:endParaRPr sz="5400" dirty="0">
              <a:solidFill>
                <a:schemeClr val="dk1"/>
              </a:solidFill>
            </a:endParaRPr>
          </a:p>
        </p:txBody>
      </p:sp>
      <p:cxnSp>
        <p:nvCxnSpPr>
          <p:cNvPr id="241" name="Google Shape;241;p28"/>
          <p:cNvCxnSpPr/>
          <p:nvPr/>
        </p:nvCxnSpPr>
        <p:spPr>
          <a:xfrm rot="10800000">
            <a:off x="-2725" y="1922575"/>
            <a:ext cx="389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28"/>
          <p:cNvCxnSpPr/>
          <p:nvPr/>
        </p:nvCxnSpPr>
        <p:spPr>
          <a:xfrm rot="10800000">
            <a:off x="-8812" y="3439425"/>
            <a:ext cx="3895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p28"/>
          <p:cNvCxnSpPr/>
          <p:nvPr/>
        </p:nvCxnSpPr>
        <p:spPr>
          <a:xfrm rot="10800000">
            <a:off x="5260513" y="1922425"/>
            <a:ext cx="3886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p28"/>
          <p:cNvCxnSpPr/>
          <p:nvPr/>
        </p:nvCxnSpPr>
        <p:spPr>
          <a:xfrm rot="10800000">
            <a:off x="5252500" y="3439275"/>
            <a:ext cx="3900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animation.gif (5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4890" r="1371" b="39697"/>
          <a:stretch/>
        </p:blipFill>
        <p:spPr>
          <a:xfrm>
            <a:off x="1332421" y="2043852"/>
            <a:ext cx="5913731" cy="12739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B3FF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 txBox="1">
            <a:spLocks noGrp="1"/>
          </p:cNvSpPr>
          <p:nvPr>
            <p:ph type="title"/>
          </p:nvPr>
        </p:nvSpPr>
        <p:spPr>
          <a:xfrm>
            <a:off x="1" y="1962000"/>
            <a:ext cx="9143999" cy="12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VAMOS POR PRA RODAR O CÓDIDO?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22" name="Google Shape;322;p31"/>
          <p:cNvCxnSpPr/>
          <p:nvPr/>
        </p:nvCxnSpPr>
        <p:spPr>
          <a:xfrm rot="10800000">
            <a:off x="0" y="1674600"/>
            <a:ext cx="2771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1"/>
          <p:cNvCxnSpPr/>
          <p:nvPr/>
        </p:nvCxnSpPr>
        <p:spPr>
          <a:xfrm rot="10800000">
            <a:off x="6372600" y="3464450"/>
            <a:ext cx="2771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6" t="12612" r="2360" b="6907"/>
          <a:stretch/>
        </p:blipFill>
        <p:spPr>
          <a:xfrm>
            <a:off x="1099334" y="585626"/>
            <a:ext cx="6945331" cy="41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3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bbles Breakthrough">
  <a:themeElements>
    <a:clrScheme name="Simple Light">
      <a:dk1>
        <a:srgbClr val="FFFFFF"/>
      </a:dk1>
      <a:lt1>
        <a:srgbClr val="4D3C3E"/>
      </a:lt1>
      <a:dk2>
        <a:srgbClr val="8484FF"/>
      </a:dk2>
      <a:lt2>
        <a:srgbClr val="FF7B9A"/>
      </a:lt2>
      <a:accent1>
        <a:srgbClr val="FFC2BC"/>
      </a:accent1>
      <a:accent2>
        <a:srgbClr val="FFFFFF"/>
      </a:accent2>
      <a:accent3>
        <a:srgbClr val="4D3C3E"/>
      </a:accent3>
      <a:accent4>
        <a:srgbClr val="B3B3FF"/>
      </a:accent4>
      <a:accent5>
        <a:srgbClr val="FFB0BA"/>
      </a:accent5>
      <a:accent6>
        <a:srgbClr val="3C48E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130</Words>
  <Application>Microsoft Office PowerPoint</Application>
  <PresentationFormat>Apresentação na tela (16:9)</PresentationFormat>
  <Paragraphs>25</Paragraphs>
  <Slides>11</Slides>
  <Notes>10</Notes>
  <HiddenSlides>0</HiddenSlides>
  <MMClips>2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11</vt:i4>
      </vt:variant>
    </vt:vector>
  </HeadingPairs>
  <TitlesOfParts>
    <vt:vector size="18" baseType="lpstr">
      <vt:lpstr>Asap SemiBold</vt:lpstr>
      <vt:lpstr>Assistant</vt:lpstr>
      <vt:lpstr>Proxima Nova Semibold</vt:lpstr>
      <vt:lpstr>Arial</vt:lpstr>
      <vt:lpstr>Proxima Nova</vt:lpstr>
      <vt:lpstr>Bubbles Breakthrough</vt:lpstr>
      <vt:lpstr>Slidesgo Final Pages</vt:lpstr>
      <vt:lpstr>BUBBLE SORT</vt:lpstr>
      <vt:lpstr>ALGORITIMO DE ORDENAÇÃO</vt:lpstr>
      <vt:lpstr>SURGIMENTO BUBBLE SORT</vt:lpstr>
      <vt:lpstr>LIVROS</vt:lpstr>
      <vt:lpstr>SOBRE BUBBLE SORT</vt:lpstr>
      <vt:lpstr>COMPLEXIDADE</vt:lpstr>
      <vt:lpstr>EXEMPLO</vt:lpstr>
      <vt:lpstr>VAMOS POR PRA RODAR O CÓDIDO?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BUBBLES SORT</dc:title>
  <dc:creator>andrew silva</dc:creator>
  <cp:lastModifiedBy>andrew silva</cp:lastModifiedBy>
  <cp:revision>23</cp:revision>
  <dcterms:modified xsi:type="dcterms:W3CDTF">2022-12-18T06:48:52Z</dcterms:modified>
</cp:coreProperties>
</file>